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60" r:id="rId4"/>
    <p:sldId id="265" r:id="rId5"/>
    <p:sldId id="264" r:id="rId6"/>
    <p:sldId id="266" r:id="rId7"/>
    <p:sldId id="267" r:id="rId8"/>
    <p:sldId id="268" r:id="rId9"/>
    <p:sldId id="279" r:id="rId10"/>
    <p:sldId id="278" r:id="rId11"/>
    <p:sldId id="269" r:id="rId12"/>
    <p:sldId id="270" r:id="rId13"/>
    <p:sldId id="271" r:id="rId14"/>
    <p:sldId id="272" r:id="rId15"/>
    <p:sldId id="273" r:id="rId16"/>
    <p:sldId id="274" r:id="rId17"/>
    <p:sldId id="275" r:id="rId18"/>
    <p:sldId id="276" r:id="rId19"/>
    <p:sldId id="27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029DB8C-AED5-4C42-9E88-F8F3CE2C7C88}" type="datetimeFigureOut">
              <a:rPr lang="en-AU" smtClean="0"/>
              <a:t>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224356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29DB8C-AED5-4C42-9E88-F8F3CE2C7C88}" type="datetimeFigureOut">
              <a:rPr lang="en-AU" smtClean="0"/>
              <a:t>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122159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29DB8C-AED5-4C42-9E88-F8F3CE2C7C88}" type="datetimeFigureOut">
              <a:rPr lang="en-AU" smtClean="0"/>
              <a:t>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244512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29DB8C-AED5-4C42-9E88-F8F3CE2C7C88}" type="datetimeFigureOut">
              <a:rPr lang="en-AU" smtClean="0"/>
              <a:t>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258836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9DB8C-AED5-4C42-9E88-F8F3CE2C7C88}" type="datetimeFigureOut">
              <a:rPr lang="en-AU" smtClean="0"/>
              <a:t>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383652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029DB8C-AED5-4C42-9E88-F8F3CE2C7C88}" type="datetimeFigureOut">
              <a:rPr lang="en-AU" smtClean="0"/>
              <a:t>2/01/2018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183032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029DB8C-AED5-4C42-9E88-F8F3CE2C7C88}" type="datetimeFigureOut">
              <a:rPr lang="en-AU" smtClean="0"/>
              <a:t>2/01/2018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364258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029DB8C-AED5-4C42-9E88-F8F3CE2C7C88}" type="datetimeFigureOut">
              <a:rPr lang="en-AU" smtClean="0"/>
              <a:t>2/01/2018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380313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9DB8C-AED5-4C42-9E88-F8F3CE2C7C88}" type="datetimeFigureOut">
              <a:rPr lang="en-AU" smtClean="0"/>
              <a:t>2/01/2018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150178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9DB8C-AED5-4C42-9E88-F8F3CE2C7C88}" type="datetimeFigureOut">
              <a:rPr lang="en-AU" smtClean="0"/>
              <a:t>2/01/2018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307582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9DB8C-AED5-4C42-9E88-F8F3CE2C7C88}" type="datetimeFigureOut">
              <a:rPr lang="en-AU" smtClean="0"/>
              <a:t>2/01/2018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434758-56E7-446F-8FB8-B9253723EC1E}" type="slidenum">
              <a:rPr lang="en-AU" smtClean="0"/>
              <a:t>‹#›</a:t>
            </a:fld>
            <a:endParaRPr lang="en-AU"/>
          </a:p>
        </p:txBody>
      </p:sp>
    </p:spTree>
    <p:extLst>
      <p:ext uri="{BB962C8B-B14F-4D97-AF65-F5344CB8AC3E}">
        <p14:creationId xmlns:p14="http://schemas.microsoft.com/office/powerpoint/2010/main" val="183583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9DB8C-AED5-4C42-9E88-F8F3CE2C7C88}" type="datetimeFigureOut">
              <a:rPr lang="en-AU" smtClean="0"/>
              <a:t>2/01/2018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34758-56E7-446F-8FB8-B9253723EC1E}" type="slidenum">
              <a:rPr lang="en-AU" smtClean="0"/>
              <a:t>‹#›</a:t>
            </a:fld>
            <a:endParaRPr lang="en-AU"/>
          </a:p>
        </p:txBody>
      </p:sp>
    </p:spTree>
    <p:extLst>
      <p:ext uri="{BB962C8B-B14F-4D97-AF65-F5344CB8AC3E}">
        <p14:creationId xmlns:p14="http://schemas.microsoft.com/office/powerpoint/2010/main" val="195963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sgFCvb9G28"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t>Tourism Marketing for small businesses</a:t>
            </a:r>
            <a:endParaRPr lang="en-AU" b="1" dirty="0"/>
          </a:p>
        </p:txBody>
      </p:sp>
      <p:sp>
        <p:nvSpPr>
          <p:cNvPr id="5" name="Content Placeholder 4"/>
          <p:cNvSpPr>
            <a:spLocks noGrp="1"/>
          </p:cNvSpPr>
          <p:nvPr>
            <p:ph idx="1"/>
          </p:nvPr>
        </p:nvSpPr>
        <p:spPr>
          <a:xfrm>
            <a:off x="838200" y="2493033"/>
            <a:ext cx="6244087" cy="3683929"/>
          </a:xfrm>
        </p:spPr>
        <p:txBody>
          <a:bodyPr>
            <a:normAutofit/>
          </a:bodyPr>
          <a:lstStyle/>
          <a:p>
            <a:pPr marL="0" indent="0">
              <a:buNone/>
            </a:pPr>
            <a:r>
              <a:rPr lang="en-AU" sz="3600" dirty="0" smtClean="0"/>
              <a:t>Chapter 1</a:t>
            </a:r>
            <a:endParaRPr lang="en-AU" sz="3600" dirty="0"/>
          </a:p>
        </p:txBody>
      </p:sp>
      <p:pic>
        <p:nvPicPr>
          <p:cNvPr id="6" name="Picture 5"/>
          <p:cNvPicPr>
            <a:picLocks noChangeAspect="1"/>
          </p:cNvPicPr>
          <p:nvPr/>
        </p:nvPicPr>
        <p:blipFill>
          <a:blip r:embed="rId2"/>
          <a:stretch>
            <a:fillRect/>
          </a:stretch>
        </p:blipFill>
        <p:spPr>
          <a:xfrm>
            <a:off x="8071363" y="1718140"/>
            <a:ext cx="4120637" cy="5139860"/>
          </a:xfrm>
          <a:prstGeom prst="rect">
            <a:avLst/>
          </a:prstGeom>
        </p:spPr>
      </p:pic>
    </p:spTree>
    <p:extLst>
      <p:ext uri="{BB962C8B-B14F-4D97-AF65-F5344CB8AC3E}">
        <p14:creationId xmlns:p14="http://schemas.microsoft.com/office/powerpoint/2010/main" val="1614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altLang="en-US" b="1" dirty="0" smtClean="0"/>
              <a:t>Tourism Awards – reduce the risk of intangibility to consumers</a:t>
            </a:r>
          </a:p>
        </p:txBody>
      </p:sp>
      <p:pic>
        <p:nvPicPr>
          <p:cNvPr id="5123" name="Picture 2" descr="\\staffhome.qut.edu.au\staffgroupp$\pikesd\1 Teaching\AMB209 - Tourism Marketing\9 - People - Packaging - Price\quality - tourism award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46385" y="1839396"/>
            <a:ext cx="8288279" cy="5018603"/>
          </a:xfrm>
          <a:noFill/>
        </p:spPr>
      </p:pic>
    </p:spTree>
    <p:extLst>
      <p:ext uri="{BB962C8B-B14F-4D97-AF65-F5344CB8AC3E}">
        <p14:creationId xmlns:p14="http://schemas.microsoft.com/office/powerpoint/2010/main" val="2740927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role of people</a:t>
            </a:r>
            <a:endParaRPr lang="en-AU" b="1" dirty="0"/>
          </a:p>
        </p:txBody>
      </p:sp>
      <p:sp>
        <p:nvSpPr>
          <p:cNvPr id="3" name="Content Placeholder 2"/>
          <p:cNvSpPr>
            <a:spLocks noGrp="1"/>
          </p:cNvSpPr>
          <p:nvPr>
            <p:ph idx="1"/>
          </p:nvPr>
        </p:nvSpPr>
        <p:spPr>
          <a:xfrm>
            <a:off x="838200" y="1825624"/>
            <a:ext cx="10515600" cy="4816715"/>
          </a:xfrm>
        </p:spPr>
        <p:txBody>
          <a:bodyPr>
            <a:normAutofit fontScale="92500" lnSpcReduction="20000"/>
          </a:bodyPr>
          <a:lstStyle/>
          <a:p>
            <a:r>
              <a:rPr lang="en-AU" dirty="0"/>
              <a:t>The tourism provider and the customer have traditionally been </a:t>
            </a:r>
            <a:r>
              <a:rPr lang="en-AU" i="1" dirty="0"/>
              <a:t>inseparable</a:t>
            </a:r>
            <a:r>
              <a:rPr lang="en-AU" dirty="0"/>
              <a:t> in the delivery of the tourism </a:t>
            </a:r>
            <a:r>
              <a:rPr lang="en-AU" dirty="0" smtClean="0"/>
              <a:t>service</a:t>
            </a:r>
          </a:p>
          <a:p>
            <a:endParaRPr lang="en-AU" dirty="0"/>
          </a:p>
          <a:p>
            <a:r>
              <a:rPr lang="en-AU" dirty="0" smtClean="0"/>
              <a:t>Production </a:t>
            </a:r>
            <a:r>
              <a:rPr lang="en-AU" dirty="0"/>
              <a:t>and consumption </a:t>
            </a:r>
            <a:r>
              <a:rPr lang="en-AU" dirty="0" smtClean="0"/>
              <a:t>occur </a:t>
            </a:r>
            <a:r>
              <a:rPr lang="en-AU" dirty="0"/>
              <a:t>more or less </a:t>
            </a:r>
            <a:r>
              <a:rPr lang="en-AU" dirty="0" smtClean="0"/>
              <a:t>simultaneously</a:t>
            </a:r>
          </a:p>
          <a:p>
            <a:endParaRPr lang="en-AU" dirty="0"/>
          </a:p>
          <a:p>
            <a:r>
              <a:rPr lang="en-AU" dirty="0"/>
              <a:t>People have been required to make tourism services happen, and this </a:t>
            </a:r>
            <a:r>
              <a:rPr lang="en-AU" dirty="0" smtClean="0"/>
              <a:t>means </a:t>
            </a:r>
            <a:r>
              <a:rPr lang="en-AU" dirty="0"/>
              <a:t>jobs for the </a:t>
            </a:r>
            <a:r>
              <a:rPr lang="en-AU" dirty="0" smtClean="0"/>
              <a:t>community</a:t>
            </a:r>
          </a:p>
          <a:p>
            <a:endParaRPr lang="en-AU" dirty="0"/>
          </a:p>
          <a:p>
            <a:r>
              <a:rPr lang="en-AU" dirty="0"/>
              <a:t>While technological advances are leading to disruptions in the delivery of many tourism services, there will likely be limits to the extent that technology will replace human interaction, such as hotel robot concierges and driverless buses. </a:t>
            </a:r>
            <a:endParaRPr lang="en-AU" dirty="0" smtClean="0"/>
          </a:p>
          <a:p>
            <a:pPr lvl="1"/>
            <a:r>
              <a:rPr lang="en-AU" dirty="0" smtClean="0"/>
              <a:t>In </a:t>
            </a:r>
            <a:r>
              <a:rPr lang="en-AU" dirty="0"/>
              <a:t>the short term </a:t>
            </a:r>
            <a:r>
              <a:rPr lang="en-AU" i="1" dirty="0"/>
              <a:t>people</a:t>
            </a:r>
            <a:r>
              <a:rPr lang="en-AU" dirty="0"/>
              <a:t> will continue to play a critical role in making most tourism services happen. </a:t>
            </a:r>
          </a:p>
        </p:txBody>
      </p:sp>
    </p:spTree>
    <p:extLst>
      <p:ext uri="{BB962C8B-B14F-4D97-AF65-F5344CB8AC3E}">
        <p14:creationId xmlns:p14="http://schemas.microsoft.com/office/powerpoint/2010/main" val="277924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Activity 1.1 – A restaurant with no humans?</a:t>
            </a:r>
            <a:endParaRPr lang="en-AU" b="1" dirty="0"/>
          </a:p>
        </p:txBody>
      </p:sp>
      <p:sp>
        <p:nvSpPr>
          <p:cNvPr id="3" name="Content Placeholder 2"/>
          <p:cNvSpPr>
            <a:spLocks noGrp="1"/>
          </p:cNvSpPr>
          <p:nvPr>
            <p:ph idx="1"/>
          </p:nvPr>
        </p:nvSpPr>
        <p:spPr>
          <a:xfrm>
            <a:off x="838200" y="2165229"/>
            <a:ext cx="10515600" cy="4011733"/>
          </a:xfrm>
        </p:spPr>
        <p:txBody>
          <a:bodyPr/>
          <a:lstStyle/>
          <a:p>
            <a:r>
              <a:rPr lang="en-AU" dirty="0" smtClean="0"/>
              <a:t>Would </a:t>
            </a:r>
            <a:r>
              <a:rPr lang="en-AU" dirty="0"/>
              <a:t>there be sufficient demand for a restaurant to provide this?  </a:t>
            </a:r>
            <a:endParaRPr lang="en-AU" dirty="0" smtClean="0"/>
          </a:p>
          <a:p>
            <a:endParaRPr lang="en-AU" dirty="0"/>
          </a:p>
          <a:p>
            <a:r>
              <a:rPr lang="en-AU" dirty="0" smtClean="0"/>
              <a:t>How </a:t>
            </a:r>
            <a:r>
              <a:rPr lang="en-AU" dirty="0"/>
              <a:t>interested would you be with such an experience? </a:t>
            </a:r>
            <a:endParaRPr lang="en-AU" dirty="0" smtClean="0"/>
          </a:p>
          <a:p>
            <a:endParaRPr lang="en-AU" dirty="0"/>
          </a:p>
          <a:p>
            <a:r>
              <a:rPr lang="en-AU" dirty="0" smtClean="0"/>
              <a:t>What </a:t>
            </a:r>
            <a:r>
              <a:rPr lang="en-AU" dirty="0"/>
              <a:t>are the potential advantages and disadvantages for customers?</a:t>
            </a:r>
          </a:p>
        </p:txBody>
      </p:sp>
    </p:spTree>
    <p:extLst>
      <p:ext uri="{BB962C8B-B14F-4D97-AF65-F5344CB8AC3E}">
        <p14:creationId xmlns:p14="http://schemas.microsoft.com/office/powerpoint/2010/main" val="122551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Variability of service quality</a:t>
            </a:r>
            <a:endParaRPr lang="en-AU" b="1" dirty="0"/>
          </a:p>
        </p:txBody>
      </p:sp>
      <p:sp>
        <p:nvSpPr>
          <p:cNvPr id="3" name="Content Placeholder 2"/>
          <p:cNvSpPr>
            <a:spLocks noGrp="1"/>
          </p:cNvSpPr>
          <p:nvPr>
            <p:ph idx="1"/>
          </p:nvPr>
        </p:nvSpPr>
        <p:spPr/>
        <p:txBody>
          <a:bodyPr>
            <a:normAutofit lnSpcReduction="10000"/>
          </a:bodyPr>
          <a:lstStyle/>
          <a:p>
            <a:r>
              <a:rPr lang="en-AU" dirty="0" smtClean="0"/>
              <a:t>Perceptions </a:t>
            </a:r>
            <a:r>
              <a:rPr lang="en-AU" dirty="0"/>
              <a:t>of the quality of the service delivery can </a:t>
            </a:r>
            <a:r>
              <a:rPr lang="en-AU" b="1" i="1" dirty="0"/>
              <a:t>vary</a:t>
            </a:r>
            <a:r>
              <a:rPr lang="en-AU" dirty="0"/>
              <a:t> between </a:t>
            </a:r>
            <a:r>
              <a:rPr lang="en-AU" dirty="0" smtClean="0"/>
              <a:t>customers</a:t>
            </a:r>
          </a:p>
          <a:p>
            <a:endParaRPr lang="en-AU" dirty="0"/>
          </a:p>
          <a:p>
            <a:r>
              <a:rPr lang="en-AU" dirty="0"/>
              <a:t>The same service person can </a:t>
            </a:r>
            <a:r>
              <a:rPr lang="en-AU" b="1" i="1" dirty="0"/>
              <a:t>vary</a:t>
            </a:r>
            <a:r>
              <a:rPr lang="en-AU" dirty="0"/>
              <a:t> their performance over the course of a shift or a week</a:t>
            </a:r>
            <a:endParaRPr lang="en-AU" dirty="0" smtClean="0"/>
          </a:p>
          <a:p>
            <a:endParaRPr lang="en-AU" dirty="0"/>
          </a:p>
          <a:p>
            <a:r>
              <a:rPr lang="en-AU" dirty="0"/>
              <a:t>Service delivery quality can also </a:t>
            </a:r>
            <a:r>
              <a:rPr lang="en-AU" b="1" i="1" dirty="0"/>
              <a:t>vary</a:t>
            </a:r>
            <a:r>
              <a:rPr lang="en-AU" dirty="0"/>
              <a:t> greatly between different </a:t>
            </a:r>
            <a:r>
              <a:rPr lang="en-AU" dirty="0" smtClean="0"/>
              <a:t>staff</a:t>
            </a:r>
          </a:p>
          <a:p>
            <a:endParaRPr lang="en-AU" dirty="0"/>
          </a:p>
          <a:p>
            <a:r>
              <a:rPr lang="en-AU" dirty="0"/>
              <a:t>Even if we have previously enjoyed a particular tourism service, there is no guarantee the experience will be exactly the same next time</a:t>
            </a:r>
          </a:p>
        </p:txBody>
      </p:sp>
    </p:spTree>
    <p:extLst>
      <p:ext uri="{BB962C8B-B14F-4D97-AF65-F5344CB8AC3E}">
        <p14:creationId xmlns:p14="http://schemas.microsoft.com/office/powerpoint/2010/main" val="325230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Perishability and seasonality</a:t>
            </a:r>
            <a:endParaRPr lang="en-AU" b="1" dirty="0"/>
          </a:p>
        </p:txBody>
      </p:sp>
      <p:sp>
        <p:nvSpPr>
          <p:cNvPr id="3" name="Content Placeholder 2"/>
          <p:cNvSpPr>
            <a:spLocks noGrp="1"/>
          </p:cNvSpPr>
          <p:nvPr>
            <p:ph idx="1"/>
          </p:nvPr>
        </p:nvSpPr>
        <p:spPr/>
        <p:txBody>
          <a:bodyPr>
            <a:normAutofit fontScale="92500" lnSpcReduction="10000"/>
          </a:bodyPr>
          <a:lstStyle/>
          <a:p>
            <a:r>
              <a:rPr lang="en-AU" dirty="0" smtClean="0"/>
              <a:t>A tourism </a:t>
            </a:r>
            <a:r>
              <a:rPr lang="en-AU" dirty="0"/>
              <a:t>service experience can’t be stored for future </a:t>
            </a:r>
            <a:r>
              <a:rPr lang="en-AU" dirty="0" smtClean="0"/>
              <a:t>use</a:t>
            </a:r>
          </a:p>
          <a:p>
            <a:endParaRPr lang="en-AU" dirty="0"/>
          </a:p>
          <a:p>
            <a:r>
              <a:rPr lang="en-AU" dirty="0"/>
              <a:t>Any unused capacity at the end of the day is considered perished because the potential cash flow has been </a:t>
            </a:r>
            <a:r>
              <a:rPr lang="en-AU" dirty="0" smtClean="0"/>
              <a:t>lost</a:t>
            </a:r>
          </a:p>
          <a:p>
            <a:endParaRPr lang="en-AU" dirty="0"/>
          </a:p>
          <a:p>
            <a:r>
              <a:rPr lang="en-AU" dirty="0"/>
              <a:t>A major influence on perishability is </a:t>
            </a:r>
            <a:r>
              <a:rPr lang="en-AU" i="1" dirty="0"/>
              <a:t>seasonality</a:t>
            </a:r>
            <a:r>
              <a:rPr lang="en-AU" dirty="0"/>
              <a:t>. Seasonality represents fluctuations in demand over time, which can occur over </a:t>
            </a:r>
            <a:r>
              <a:rPr lang="en-AU" dirty="0" smtClean="0"/>
              <a:t>the </a:t>
            </a:r>
            <a:r>
              <a:rPr lang="en-AU" dirty="0"/>
              <a:t>course of a day, a week, and between seasons during the year</a:t>
            </a:r>
            <a:r>
              <a:rPr lang="en-AU" dirty="0" smtClean="0"/>
              <a:t>.</a:t>
            </a:r>
          </a:p>
          <a:p>
            <a:endParaRPr lang="en-AU" dirty="0"/>
          </a:p>
          <a:p>
            <a:r>
              <a:rPr lang="en-AU" dirty="0" smtClean="0"/>
              <a:t>An implication </a:t>
            </a:r>
            <a:r>
              <a:rPr lang="en-AU" dirty="0"/>
              <a:t>of perishability and seasonality is the need for yield management, where pricing is flexible to match fluctuating demand levels. </a:t>
            </a:r>
          </a:p>
        </p:txBody>
      </p:sp>
    </p:spTree>
    <p:extLst>
      <p:ext uri="{BB962C8B-B14F-4D97-AF65-F5344CB8AC3E}">
        <p14:creationId xmlns:p14="http://schemas.microsoft.com/office/powerpoint/2010/main" val="396786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social stage setting</a:t>
            </a:r>
            <a:endParaRPr lang="en-AU" b="1" dirty="0"/>
          </a:p>
        </p:txBody>
      </p:sp>
      <p:sp>
        <p:nvSpPr>
          <p:cNvPr id="3" name="Content Placeholder 2"/>
          <p:cNvSpPr>
            <a:spLocks noGrp="1"/>
          </p:cNvSpPr>
          <p:nvPr>
            <p:ph idx="1"/>
          </p:nvPr>
        </p:nvSpPr>
        <p:spPr/>
        <p:txBody>
          <a:bodyPr>
            <a:normAutofit fontScale="92500" lnSpcReduction="10000"/>
          </a:bodyPr>
          <a:lstStyle/>
          <a:p>
            <a:r>
              <a:rPr lang="en-AU" dirty="0"/>
              <a:t>Many tourism services are performances acted out by suppliers and customers on a social stage </a:t>
            </a:r>
            <a:endParaRPr lang="en-AU" dirty="0" smtClean="0"/>
          </a:p>
          <a:p>
            <a:endParaRPr lang="en-AU" dirty="0"/>
          </a:p>
          <a:p>
            <a:r>
              <a:rPr lang="en-AU" dirty="0"/>
              <a:t>Whereas intangible services in many other sectors, such as financial services for example, take place in a private setting, travellers frequently share the experience with other </a:t>
            </a:r>
            <a:r>
              <a:rPr lang="en-AU" dirty="0" smtClean="0"/>
              <a:t>guests</a:t>
            </a:r>
          </a:p>
          <a:p>
            <a:endParaRPr lang="en-AU" dirty="0"/>
          </a:p>
          <a:p>
            <a:r>
              <a:rPr lang="en-AU" dirty="0" smtClean="0"/>
              <a:t>Issues </a:t>
            </a:r>
            <a:r>
              <a:rPr lang="en-AU" dirty="0"/>
              <a:t>that impact on appeal and satisfaction in this regard include: segregation of customer classes; congestion; experiences of the senses; making new friends; learning from others; and, the behaviour of other guests.</a:t>
            </a:r>
          </a:p>
          <a:p>
            <a:endParaRPr lang="en-AU" dirty="0"/>
          </a:p>
        </p:txBody>
      </p:sp>
    </p:spTree>
    <p:extLst>
      <p:ext uri="{BB962C8B-B14F-4D97-AF65-F5344CB8AC3E}">
        <p14:creationId xmlns:p14="http://schemas.microsoft.com/office/powerpoint/2010/main" val="380366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challenge of differentiating tourism services</a:t>
            </a:r>
            <a:endParaRPr lang="en-AU" b="1" dirty="0"/>
          </a:p>
        </p:txBody>
      </p:sp>
      <p:sp>
        <p:nvSpPr>
          <p:cNvPr id="3" name="Content Placeholder 2"/>
          <p:cNvSpPr>
            <a:spLocks noGrp="1"/>
          </p:cNvSpPr>
          <p:nvPr>
            <p:ph idx="1"/>
          </p:nvPr>
        </p:nvSpPr>
        <p:spPr>
          <a:xfrm>
            <a:off x="838200" y="2449901"/>
            <a:ext cx="10515600" cy="3727061"/>
          </a:xfrm>
        </p:spPr>
        <p:txBody>
          <a:bodyPr>
            <a:normAutofit/>
          </a:bodyPr>
          <a:lstStyle/>
          <a:p>
            <a:r>
              <a:rPr lang="en-AU" dirty="0"/>
              <a:t>Tourism is fiercely competitive, for two key reasons. </a:t>
            </a:r>
            <a:endParaRPr lang="en-AU" dirty="0" smtClean="0"/>
          </a:p>
          <a:p>
            <a:endParaRPr lang="en-AU" dirty="0"/>
          </a:p>
          <a:p>
            <a:pPr lvl="1"/>
            <a:r>
              <a:rPr lang="en-AU" dirty="0" smtClean="0"/>
              <a:t>In </a:t>
            </a:r>
            <a:r>
              <a:rPr lang="en-AU" dirty="0"/>
              <a:t>most markets there are low barriers to entry for small business start-ups. In free markets, there are no rules dictating how many competing businesses are permitted to </a:t>
            </a:r>
            <a:r>
              <a:rPr lang="en-AU" dirty="0" smtClean="0"/>
              <a:t>operate</a:t>
            </a:r>
          </a:p>
          <a:p>
            <a:pPr lvl="1"/>
            <a:endParaRPr lang="en-AU" dirty="0" smtClean="0"/>
          </a:p>
          <a:p>
            <a:pPr lvl="1"/>
            <a:r>
              <a:rPr lang="en-AU" dirty="0" smtClean="0"/>
              <a:t>There </a:t>
            </a:r>
            <a:r>
              <a:rPr lang="en-AU" dirty="0"/>
              <a:t>is little if any legal protection from imitation of a good service idea. Really innovative tourism services emerge infrequently, and when they do they are quickly copied by </a:t>
            </a:r>
            <a:r>
              <a:rPr lang="en-AU" dirty="0" smtClean="0"/>
              <a:t>competitors</a:t>
            </a:r>
            <a:endParaRPr lang="en-AU" dirty="0"/>
          </a:p>
          <a:p>
            <a:pPr lvl="1"/>
            <a:endParaRPr lang="en-AU" dirty="0" smtClean="0"/>
          </a:p>
          <a:p>
            <a:pPr marL="457200" lvl="1" indent="0">
              <a:buNone/>
            </a:pPr>
            <a:endParaRPr lang="en-AU" dirty="0"/>
          </a:p>
          <a:p>
            <a:endParaRPr lang="en-AU" dirty="0"/>
          </a:p>
        </p:txBody>
      </p:sp>
    </p:spTree>
    <p:extLst>
      <p:ext uri="{BB962C8B-B14F-4D97-AF65-F5344CB8AC3E}">
        <p14:creationId xmlns:p14="http://schemas.microsoft.com/office/powerpoint/2010/main" val="153726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Substitutability</a:t>
            </a:r>
            <a:endParaRPr lang="en-AU" b="1" dirty="0"/>
          </a:p>
        </p:txBody>
      </p:sp>
      <p:sp>
        <p:nvSpPr>
          <p:cNvPr id="3" name="Content Placeholder 2"/>
          <p:cNvSpPr>
            <a:spLocks noGrp="1"/>
          </p:cNvSpPr>
          <p:nvPr>
            <p:ph idx="1"/>
          </p:nvPr>
        </p:nvSpPr>
        <p:spPr/>
        <p:txBody>
          <a:bodyPr/>
          <a:lstStyle/>
          <a:p>
            <a:r>
              <a:rPr lang="en-AU" dirty="0"/>
              <a:t>It is </a:t>
            </a:r>
            <a:r>
              <a:rPr lang="en-AU" dirty="0" smtClean="0"/>
              <a:t>difficult for </a:t>
            </a:r>
            <a:r>
              <a:rPr lang="en-AU" dirty="0"/>
              <a:t>small tourism businesses </a:t>
            </a:r>
            <a:r>
              <a:rPr lang="en-AU" dirty="0" smtClean="0"/>
              <a:t>to </a:t>
            </a:r>
            <a:r>
              <a:rPr lang="en-AU" dirty="0"/>
              <a:t>gain a competitive edge in markets crowded with </a:t>
            </a:r>
            <a:r>
              <a:rPr lang="en-AU" i="1" dirty="0"/>
              <a:t>me too</a:t>
            </a:r>
            <a:r>
              <a:rPr lang="en-AU" dirty="0"/>
              <a:t> services, including larger corporates, offering similar features and </a:t>
            </a:r>
            <a:r>
              <a:rPr lang="en-AU" dirty="0" smtClean="0"/>
              <a:t>benefits</a:t>
            </a:r>
            <a:endParaRPr lang="en-AU" dirty="0"/>
          </a:p>
          <a:p>
            <a:endParaRPr lang="en-AU" dirty="0" smtClean="0"/>
          </a:p>
          <a:p>
            <a:r>
              <a:rPr lang="en-AU" dirty="0" smtClean="0"/>
              <a:t>In many </a:t>
            </a:r>
            <a:r>
              <a:rPr lang="en-AU" dirty="0"/>
              <a:t>purchase situations one tourism service brand is </a:t>
            </a:r>
            <a:r>
              <a:rPr lang="en-AU" i="1" dirty="0"/>
              <a:t>substitutable</a:t>
            </a:r>
            <a:r>
              <a:rPr lang="en-AU" dirty="0"/>
              <a:t> for another in the mind of the </a:t>
            </a:r>
            <a:r>
              <a:rPr lang="en-AU" dirty="0" smtClean="0"/>
              <a:t>consumer </a:t>
            </a:r>
          </a:p>
          <a:p>
            <a:endParaRPr lang="en-AU" dirty="0"/>
          </a:p>
          <a:p>
            <a:r>
              <a:rPr lang="en-AU" dirty="0" smtClean="0"/>
              <a:t>When </a:t>
            </a:r>
            <a:r>
              <a:rPr lang="en-AU" dirty="0"/>
              <a:t>brands are easily substitutable they are commodities that can only compete on price and </a:t>
            </a:r>
            <a:r>
              <a:rPr lang="en-AU" dirty="0" smtClean="0"/>
              <a:t>volume</a:t>
            </a:r>
            <a:endParaRPr lang="en-AU" dirty="0"/>
          </a:p>
          <a:p>
            <a:endParaRPr lang="en-AU" dirty="0"/>
          </a:p>
        </p:txBody>
      </p:sp>
    </p:spTree>
    <p:extLst>
      <p:ext uri="{BB962C8B-B14F-4D97-AF65-F5344CB8AC3E}">
        <p14:creationId xmlns:p14="http://schemas.microsoft.com/office/powerpoint/2010/main" val="386673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Cooperating to compete</a:t>
            </a:r>
            <a:endParaRPr lang="en-AU" b="1" dirty="0"/>
          </a:p>
        </p:txBody>
      </p:sp>
      <p:sp>
        <p:nvSpPr>
          <p:cNvPr id="3" name="Content Placeholder 2"/>
          <p:cNvSpPr>
            <a:spLocks noGrp="1"/>
          </p:cNvSpPr>
          <p:nvPr>
            <p:ph idx="1"/>
          </p:nvPr>
        </p:nvSpPr>
        <p:spPr/>
        <p:txBody>
          <a:bodyPr/>
          <a:lstStyle/>
          <a:p>
            <a:r>
              <a:rPr lang="en-AU" dirty="0"/>
              <a:t>Small tourism businesses have much to gain from working </a:t>
            </a:r>
            <a:r>
              <a:rPr lang="en-AU" dirty="0" smtClean="0"/>
              <a:t>cooperatively </a:t>
            </a:r>
            <a:r>
              <a:rPr lang="en-AU" dirty="0"/>
              <a:t>with other local businesses by sharing promotional resources and creating a bigger impact in the marketplace than they could </a:t>
            </a:r>
            <a:r>
              <a:rPr lang="en-AU" dirty="0" smtClean="0"/>
              <a:t>individually</a:t>
            </a:r>
          </a:p>
          <a:p>
            <a:endParaRPr lang="en-AU" dirty="0"/>
          </a:p>
          <a:p>
            <a:r>
              <a:rPr lang="en-AU" dirty="0" smtClean="0"/>
              <a:t>Case 1.1 Austin’s Arts et Metiers Hotel, Paris</a:t>
            </a:r>
          </a:p>
          <a:p>
            <a:endParaRPr lang="en-AU" dirty="0"/>
          </a:p>
          <a:p>
            <a:pPr lvl="1"/>
            <a:r>
              <a:rPr lang="en-AU" dirty="0"/>
              <a:t>How could the hotel collaborate with nearby businesses, in a mutually beneficial way, to stimulate new customers?</a:t>
            </a:r>
          </a:p>
          <a:p>
            <a:pPr lvl="1"/>
            <a:endParaRPr lang="en-AU" dirty="0"/>
          </a:p>
          <a:p>
            <a:endParaRPr lang="en-AU" dirty="0"/>
          </a:p>
        </p:txBody>
      </p:sp>
    </p:spTree>
    <p:extLst>
      <p:ext uri="{BB962C8B-B14F-4D97-AF65-F5344CB8AC3E}">
        <p14:creationId xmlns:p14="http://schemas.microsoft.com/office/powerpoint/2010/main" val="166250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Marketing orientation</a:t>
            </a:r>
            <a:endParaRPr lang="en-AU" b="1" dirty="0"/>
          </a:p>
        </p:txBody>
      </p:sp>
      <p:sp>
        <p:nvSpPr>
          <p:cNvPr id="3" name="Content Placeholder 2"/>
          <p:cNvSpPr>
            <a:spLocks noGrp="1"/>
          </p:cNvSpPr>
          <p:nvPr>
            <p:ph idx="1"/>
          </p:nvPr>
        </p:nvSpPr>
        <p:spPr/>
        <p:txBody>
          <a:bodyPr/>
          <a:lstStyle/>
          <a:p>
            <a:r>
              <a:rPr lang="en-AU" dirty="0"/>
              <a:t>The key challenge facing tourism businesses in the current competitive environment is to effectively cut through the clutter of competition and differentiate in the minds of consumers at the time a purchase choice is being considered. </a:t>
            </a:r>
            <a:endParaRPr lang="en-AU" dirty="0" smtClean="0"/>
          </a:p>
          <a:p>
            <a:endParaRPr lang="en-AU" i="1" dirty="0"/>
          </a:p>
          <a:p>
            <a:r>
              <a:rPr lang="en-GB" i="1" dirty="0" smtClean="0"/>
              <a:t>A </a:t>
            </a:r>
            <a:r>
              <a:rPr lang="en-GB" i="1" dirty="0"/>
              <a:t>marketing orientation is an outward and forward thinking philosophy of making decisions with the needs of the target consumer in mind.</a:t>
            </a:r>
            <a:r>
              <a:rPr lang="en-GB" dirty="0"/>
              <a:t> </a:t>
            </a:r>
            <a:endParaRPr lang="en-AU" dirty="0"/>
          </a:p>
        </p:txBody>
      </p:sp>
    </p:spTree>
    <p:extLst>
      <p:ext uri="{BB962C8B-B14F-4D97-AF65-F5344CB8AC3E}">
        <p14:creationId xmlns:p14="http://schemas.microsoft.com/office/powerpoint/2010/main" val="11587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Chapter learning aims</a:t>
            </a:r>
            <a:endParaRPr lang="en-AU" b="1" dirty="0"/>
          </a:p>
        </p:txBody>
      </p:sp>
      <p:sp>
        <p:nvSpPr>
          <p:cNvPr id="3" name="Content Placeholder 2"/>
          <p:cNvSpPr>
            <a:spLocks noGrp="1"/>
          </p:cNvSpPr>
          <p:nvPr>
            <p:ph idx="1"/>
          </p:nvPr>
        </p:nvSpPr>
        <p:spPr/>
        <p:txBody>
          <a:bodyPr/>
          <a:lstStyle/>
          <a:p>
            <a:pPr marL="0" indent="0">
              <a:lnSpc>
                <a:spcPct val="150000"/>
              </a:lnSpc>
              <a:buNone/>
            </a:pPr>
            <a:r>
              <a:rPr lang="en-AU" sz="3600" dirty="0">
                <a:latin typeface="Times New Roman" panose="02020603050405020304" pitchFamily="18" charset="0"/>
                <a:ea typeface="Times New Roman" panose="02020603050405020304" pitchFamily="18" charset="0"/>
              </a:rPr>
              <a:t>To enhance your understanding of:</a:t>
            </a:r>
          </a:p>
          <a:p>
            <a:endParaRPr lang="en-AU" dirty="0" smtClean="0"/>
          </a:p>
          <a:p>
            <a:pPr marL="342900" lvl="0" indent="-342900">
              <a:lnSpc>
                <a:spcPct val="150000"/>
              </a:lnSpc>
              <a:spcAft>
                <a:spcPts val="0"/>
              </a:spcAft>
              <a:buFont typeface="Symbol" panose="05050102010706020507" pitchFamily="18" charset="2"/>
              <a:buChar char=""/>
              <a:tabLst>
                <a:tab pos="457200" algn="l"/>
              </a:tabLst>
            </a:pPr>
            <a:r>
              <a:rPr lang="en-AU" dirty="0">
                <a:ea typeface="Times New Roman" panose="02020603050405020304" pitchFamily="18" charset="0"/>
              </a:rPr>
              <a:t>the distinguishing characteristics of tourism services</a:t>
            </a:r>
          </a:p>
          <a:p>
            <a:pPr marL="342900" lvl="0" indent="-342900">
              <a:lnSpc>
                <a:spcPct val="150000"/>
              </a:lnSpc>
              <a:spcAft>
                <a:spcPts val="0"/>
              </a:spcAft>
              <a:buFont typeface="Symbol" panose="05050102010706020507" pitchFamily="18" charset="2"/>
              <a:buChar char=""/>
              <a:tabLst>
                <a:tab pos="457200" algn="l"/>
              </a:tabLst>
            </a:pPr>
            <a:r>
              <a:rPr lang="en-AU" dirty="0">
                <a:ea typeface="Times New Roman" panose="02020603050405020304" pitchFamily="18" charset="0"/>
              </a:rPr>
              <a:t>the challenge of differentiating tourism services</a:t>
            </a:r>
          </a:p>
          <a:p>
            <a:pPr marL="342900" lvl="0" indent="-342900">
              <a:lnSpc>
                <a:spcPct val="150000"/>
              </a:lnSpc>
              <a:spcAft>
                <a:spcPts val="0"/>
              </a:spcAft>
              <a:buFont typeface="Symbol" panose="05050102010706020507" pitchFamily="18" charset="2"/>
              <a:buChar char=""/>
              <a:tabLst>
                <a:tab pos="457200" algn="l"/>
              </a:tabLst>
            </a:pPr>
            <a:r>
              <a:rPr lang="en-AU" dirty="0">
                <a:ea typeface="Times New Roman" panose="02020603050405020304" pitchFamily="18" charset="0"/>
              </a:rPr>
              <a:t>the importance of a marketing orientation</a:t>
            </a:r>
          </a:p>
          <a:p>
            <a:endParaRPr lang="en-AU" dirty="0"/>
          </a:p>
        </p:txBody>
      </p:sp>
    </p:spTree>
    <p:extLst>
      <p:ext uri="{BB962C8B-B14F-4D97-AF65-F5344CB8AC3E}">
        <p14:creationId xmlns:p14="http://schemas.microsoft.com/office/powerpoint/2010/main" val="425924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Discussion questions</a:t>
            </a:r>
            <a:endParaRPr lang="en-AU" b="1" dirty="0"/>
          </a:p>
        </p:txBody>
      </p:sp>
      <p:sp>
        <p:nvSpPr>
          <p:cNvPr id="3" name="Content Placeholder 2"/>
          <p:cNvSpPr>
            <a:spLocks noGrp="1"/>
          </p:cNvSpPr>
          <p:nvPr>
            <p:ph idx="1"/>
          </p:nvPr>
        </p:nvSpPr>
        <p:spPr/>
        <p:txBody>
          <a:bodyPr/>
          <a:lstStyle/>
          <a:p>
            <a:pPr lvl="0"/>
            <a:r>
              <a:rPr lang="en-AU" dirty="0"/>
              <a:t>Why does tourism represent discretionary spending for many consumers?</a:t>
            </a:r>
          </a:p>
          <a:p>
            <a:endParaRPr lang="en-AU" dirty="0"/>
          </a:p>
          <a:p>
            <a:pPr lvl="0"/>
            <a:r>
              <a:rPr lang="en-AU" dirty="0"/>
              <a:t>Why do consumers’ perceptions play such an important role in tourism marketing?</a:t>
            </a:r>
          </a:p>
          <a:p>
            <a:endParaRPr lang="en-AU" dirty="0"/>
          </a:p>
          <a:p>
            <a:pPr lvl="0"/>
            <a:r>
              <a:rPr lang="en-AU" dirty="0"/>
              <a:t>Why is differentiation in the market place so challenging for small tourism businesses?</a:t>
            </a:r>
          </a:p>
          <a:p>
            <a:endParaRPr lang="en-AU" dirty="0"/>
          </a:p>
          <a:p>
            <a:endParaRPr lang="en-AU" dirty="0"/>
          </a:p>
        </p:txBody>
      </p:sp>
    </p:spTree>
    <p:extLst>
      <p:ext uri="{BB962C8B-B14F-4D97-AF65-F5344CB8AC3E}">
        <p14:creationId xmlns:p14="http://schemas.microsoft.com/office/powerpoint/2010/main" val="135839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Key terms</a:t>
            </a:r>
            <a:endParaRPr lang="en-AU" b="1" dirty="0"/>
          </a:p>
        </p:txBody>
      </p:sp>
      <p:sp>
        <p:nvSpPr>
          <p:cNvPr id="3" name="Content Placeholder 2"/>
          <p:cNvSpPr>
            <a:spLocks noGrp="1"/>
          </p:cNvSpPr>
          <p:nvPr>
            <p:ph idx="1"/>
          </p:nvPr>
        </p:nvSpPr>
        <p:spPr/>
        <p:txBody>
          <a:bodyPr>
            <a:normAutofit fontScale="85000" lnSpcReduction="20000"/>
          </a:bodyPr>
          <a:lstStyle/>
          <a:p>
            <a:pPr marL="0" indent="0">
              <a:buNone/>
            </a:pPr>
            <a:r>
              <a:rPr lang="en-AU" b="1" dirty="0"/>
              <a:t>Tourism </a:t>
            </a:r>
            <a:endParaRPr lang="en-AU" dirty="0"/>
          </a:p>
          <a:p>
            <a:r>
              <a:rPr lang="en-AU" i="1" dirty="0"/>
              <a:t>Tourism </a:t>
            </a:r>
            <a:r>
              <a:rPr lang="en-AU" dirty="0"/>
              <a:t>is used as a generic descriptor, subsuming the many interrelated activities related to travel, holidays, hospitality, lodging, leisure, events, entertainment and recreation. </a:t>
            </a:r>
          </a:p>
          <a:p>
            <a:endParaRPr lang="en-AU" dirty="0"/>
          </a:p>
          <a:p>
            <a:pPr marL="0" indent="0">
              <a:buNone/>
            </a:pPr>
            <a:r>
              <a:rPr lang="en-AU" b="1" dirty="0"/>
              <a:t>Differentiation</a:t>
            </a:r>
            <a:endParaRPr lang="en-AU" dirty="0"/>
          </a:p>
          <a:p>
            <a:r>
              <a:rPr lang="en-AU" dirty="0"/>
              <a:t>Standing out from competitors as being different, in the minds of consumers, on the basis of an attribute or benefit that is meaningful to them in the purchase situation.</a:t>
            </a:r>
          </a:p>
          <a:p>
            <a:pPr marL="0" indent="0">
              <a:buNone/>
            </a:pPr>
            <a:endParaRPr lang="en-AU" dirty="0"/>
          </a:p>
          <a:p>
            <a:pPr marL="0" indent="0">
              <a:buNone/>
            </a:pPr>
            <a:r>
              <a:rPr lang="en-AU" b="1" dirty="0"/>
              <a:t>Marketing orientation</a:t>
            </a:r>
            <a:endParaRPr lang="en-AU" dirty="0"/>
          </a:p>
          <a:p>
            <a:r>
              <a:rPr lang="en-AU" dirty="0"/>
              <a:t>An outward and forward thinking philosophy that dictates all marketing decision making is made with the interests of target consumers in mind.</a:t>
            </a:r>
          </a:p>
          <a:p>
            <a:endParaRPr lang="en-AU" dirty="0"/>
          </a:p>
        </p:txBody>
      </p:sp>
    </p:spTree>
    <p:extLst>
      <p:ext uri="{BB962C8B-B14F-4D97-AF65-F5344CB8AC3E}">
        <p14:creationId xmlns:p14="http://schemas.microsoft.com/office/powerpoint/2010/main" val="172950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b="1" dirty="0"/>
              <a:t>Tourism Marketing for Small Businesses</a:t>
            </a:r>
            <a:endParaRPr lang="en-AU" dirty="0"/>
          </a:p>
        </p:txBody>
      </p:sp>
      <p:sp>
        <p:nvSpPr>
          <p:cNvPr id="3" name="Content Placeholder 2"/>
          <p:cNvSpPr>
            <a:spLocks noGrp="1"/>
          </p:cNvSpPr>
          <p:nvPr>
            <p:ph idx="1"/>
          </p:nvPr>
        </p:nvSpPr>
        <p:spPr/>
        <p:txBody>
          <a:bodyPr/>
          <a:lstStyle/>
          <a:p>
            <a:r>
              <a:rPr lang="en-AU" altLang="en-US" dirty="0"/>
              <a:t>99% of the world’s tourism businesses are small to medium sized </a:t>
            </a:r>
            <a:r>
              <a:rPr lang="en-AU" altLang="en-US" dirty="0" smtClean="0"/>
              <a:t>enterprises</a:t>
            </a:r>
          </a:p>
          <a:p>
            <a:endParaRPr lang="en-AU" altLang="en-US" dirty="0"/>
          </a:p>
          <a:p>
            <a:r>
              <a:rPr lang="en-AU" altLang="en-US" dirty="0" smtClean="0"/>
              <a:t>Small businesses and not-for-profits (</a:t>
            </a:r>
            <a:r>
              <a:rPr lang="en-AU" altLang="en-US" dirty="0" err="1" smtClean="0"/>
              <a:t>eg</a:t>
            </a:r>
            <a:r>
              <a:rPr lang="en-AU" altLang="en-US" dirty="0" smtClean="0"/>
              <a:t> Museums) operate with scarce resources</a:t>
            </a:r>
          </a:p>
          <a:p>
            <a:endParaRPr lang="en-AU" altLang="en-US" dirty="0"/>
          </a:p>
          <a:p>
            <a:r>
              <a:rPr lang="en-AU" altLang="en-US" dirty="0" smtClean="0"/>
              <a:t>Small tourism businesses can’t follow the same marketing strategies as the big corporate travel brands</a:t>
            </a:r>
            <a:endParaRPr lang="en-AU" altLang="en-US" dirty="0"/>
          </a:p>
          <a:p>
            <a:endParaRPr lang="en-AU" dirty="0"/>
          </a:p>
        </p:txBody>
      </p:sp>
    </p:spTree>
    <p:extLst>
      <p:ext uri="{BB962C8B-B14F-4D97-AF65-F5344CB8AC3E}">
        <p14:creationId xmlns:p14="http://schemas.microsoft.com/office/powerpoint/2010/main" val="96248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 bridge between theory and practise</a:t>
            </a:r>
            <a:endParaRPr lang="en-AU" b="1" dirty="0"/>
          </a:p>
        </p:txBody>
      </p:sp>
      <p:sp>
        <p:nvSpPr>
          <p:cNvPr id="3" name="Content Placeholder 2"/>
          <p:cNvSpPr>
            <a:spLocks noGrp="1"/>
          </p:cNvSpPr>
          <p:nvPr>
            <p:ph idx="1"/>
          </p:nvPr>
        </p:nvSpPr>
        <p:spPr/>
        <p:txBody>
          <a:bodyPr/>
          <a:lstStyle/>
          <a:p>
            <a:r>
              <a:rPr lang="en-AU" dirty="0" smtClean="0"/>
              <a:t>The text focuses on how theory can be used in practical ways by small tourism businesses</a:t>
            </a:r>
          </a:p>
          <a:p>
            <a:endParaRPr lang="en-AU" dirty="0"/>
          </a:p>
          <a:p>
            <a:r>
              <a:rPr lang="en-AU" dirty="0" smtClean="0"/>
              <a:t>There is nothing so practical as a good theory</a:t>
            </a:r>
          </a:p>
          <a:p>
            <a:endParaRPr lang="en-AU" dirty="0"/>
          </a:p>
          <a:p>
            <a:pPr lvl="1"/>
            <a:r>
              <a:rPr lang="en-AU" dirty="0"/>
              <a:t>A good theory provides a substantiated explanation of some aspect of our world. This explanation clearly and succinctly defines the key concepts involved, and the relationships between them, in a way that enables us to observe and measure, and make predictions about the outcome of future actions. </a:t>
            </a:r>
          </a:p>
          <a:p>
            <a:pPr lvl="1"/>
            <a:endParaRPr lang="en-AU" dirty="0"/>
          </a:p>
        </p:txBody>
      </p:sp>
    </p:spTree>
    <p:extLst>
      <p:ext uri="{BB962C8B-B14F-4D97-AF65-F5344CB8AC3E}">
        <p14:creationId xmlns:p14="http://schemas.microsoft.com/office/powerpoint/2010/main" val="88122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Distinguishing characteristics of tourism services</a:t>
            </a:r>
            <a:endParaRPr lang="en-AU" b="1" dirty="0"/>
          </a:p>
        </p:txBody>
      </p:sp>
      <p:sp>
        <p:nvSpPr>
          <p:cNvPr id="3" name="Content Placeholder 2"/>
          <p:cNvSpPr>
            <a:spLocks noGrp="1"/>
          </p:cNvSpPr>
          <p:nvPr>
            <p:ph idx="1"/>
          </p:nvPr>
        </p:nvSpPr>
        <p:spPr>
          <a:xfrm>
            <a:off x="838200" y="2208361"/>
            <a:ext cx="10515600" cy="3968601"/>
          </a:xfrm>
        </p:spPr>
        <p:txBody>
          <a:bodyPr/>
          <a:lstStyle/>
          <a:p>
            <a:r>
              <a:rPr lang="en-AU" dirty="0"/>
              <a:t>The majority of commercial activities in the tourism industry are in the form of </a:t>
            </a:r>
            <a:r>
              <a:rPr lang="en-AU" i="1" dirty="0"/>
              <a:t>services</a:t>
            </a:r>
            <a:r>
              <a:rPr lang="en-AU" dirty="0"/>
              <a:t>. </a:t>
            </a:r>
            <a:endParaRPr lang="en-AU" dirty="0" smtClean="0"/>
          </a:p>
          <a:p>
            <a:endParaRPr lang="en-AU" dirty="0"/>
          </a:p>
          <a:p>
            <a:r>
              <a:rPr lang="en-AU" dirty="0" smtClean="0"/>
              <a:t>It </a:t>
            </a:r>
            <a:r>
              <a:rPr lang="en-AU" dirty="0"/>
              <a:t>is important to recognise how the distinguishing characteristics of tourism services, relative to consumer </a:t>
            </a:r>
            <a:r>
              <a:rPr lang="en-AU" i="1" dirty="0"/>
              <a:t>products,</a:t>
            </a:r>
            <a:r>
              <a:rPr lang="en-AU" dirty="0"/>
              <a:t> have implications for the marketing planning process and the marketing mix. </a:t>
            </a:r>
          </a:p>
          <a:p>
            <a:endParaRPr lang="en-AU" dirty="0"/>
          </a:p>
        </p:txBody>
      </p:sp>
    </p:spTree>
    <p:extLst>
      <p:ext uri="{BB962C8B-B14F-4D97-AF65-F5344CB8AC3E}">
        <p14:creationId xmlns:p14="http://schemas.microsoft.com/office/powerpoint/2010/main" val="64778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Intangibility, risk and the critical role of consumer perceptions</a:t>
            </a:r>
            <a:endParaRPr lang="en-AU" b="1" dirty="0"/>
          </a:p>
        </p:txBody>
      </p:sp>
      <p:sp>
        <p:nvSpPr>
          <p:cNvPr id="3" name="Content Placeholder 2"/>
          <p:cNvSpPr>
            <a:spLocks noGrp="1"/>
          </p:cNvSpPr>
          <p:nvPr>
            <p:ph idx="1"/>
          </p:nvPr>
        </p:nvSpPr>
        <p:spPr>
          <a:xfrm>
            <a:off x="838200" y="2122097"/>
            <a:ext cx="10515600" cy="4054865"/>
          </a:xfrm>
        </p:spPr>
        <p:txBody>
          <a:bodyPr>
            <a:normAutofit lnSpcReduction="10000"/>
          </a:bodyPr>
          <a:lstStyle/>
          <a:p>
            <a:r>
              <a:rPr lang="en-AU" dirty="0"/>
              <a:t>The only physical evidence of a service we haven’t previously experienced will be in the form of the information </a:t>
            </a:r>
            <a:r>
              <a:rPr lang="en-AU" dirty="0" smtClean="0"/>
              <a:t>source</a:t>
            </a:r>
          </a:p>
          <a:p>
            <a:endParaRPr lang="en-AU" dirty="0"/>
          </a:p>
          <a:p>
            <a:r>
              <a:rPr lang="en-AU" dirty="0" smtClean="0"/>
              <a:t>So, the </a:t>
            </a:r>
            <a:r>
              <a:rPr lang="en-AU" dirty="0"/>
              <a:t>customer’s expectations can only be realised after purchasing </a:t>
            </a:r>
            <a:r>
              <a:rPr lang="en-AU" dirty="0" smtClean="0"/>
              <a:t>and </a:t>
            </a:r>
            <a:r>
              <a:rPr lang="en-AU" dirty="0"/>
              <a:t>travelling to the </a:t>
            </a:r>
            <a:r>
              <a:rPr lang="en-AU" dirty="0" smtClean="0"/>
              <a:t>service</a:t>
            </a:r>
          </a:p>
          <a:p>
            <a:endParaRPr lang="en-AU" dirty="0"/>
          </a:p>
          <a:p>
            <a:r>
              <a:rPr lang="en-AU" dirty="0" smtClean="0"/>
              <a:t>The </a:t>
            </a:r>
            <a:r>
              <a:rPr lang="en-AU" dirty="0"/>
              <a:t>lack of physical evidence means the consumer can only base their purchase decision on the perceptions they hold in their mind about the alternative </a:t>
            </a:r>
            <a:r>
              <a:rPr lang="en-AU" dirty="0" smtClean="0"/>
              <a:t>options</a:t>
            </a:r>
          </a:p>
          <a:p>
            <a:pPr marL="457200" lvl="1" indent="0">
              <a:buNone/>
            </a:pPr>
            <a:endParaRPr lang="en-AU" dirty="0"/>
          </a:p>
        </p:txBody>
      </p:sp>
    </p:spTree>
    <p:extLst>
      <p:ext uri="{BB962C8B-B14F-4D97-AF65-F5344CB8AC3E}">
        <p14:creationId xmlns:p14="http://schemas.microsoft.com/office/powerpoint/2010/main" val="379053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Intangibility, risk and the critical role of consumer perceptions</a:t>
            </a:r>
            <a:endParaRPr lang="en-AU" dirty="0"/>
          </a:p>
        </p:txBody>
      </p:sp>
      <p:sp>
        <p:nvSpPr>
          <p:cNvPr id="3" name="Content Placeholder 2"/>
          <p:cNvSpPr>
            <a:spLocks noGrp="1"/>
          </p:cNvSpPr>
          <p:nvPr>
            <p:ph idx="1"/>
          </p:nvPr>
        </p:nvSpPr>
        <p:spPr/>
        <p:txBody>
          <a:bodyPr/>
          <a:lstStyle/>
          <a:p>
            <a:r>
              <a:rPr lang="en-AU" dirty="0" smtClean="0"/>
              <a:t>Another consequence </a:t>
            </a:r>
            <a:r>
              <a:rPr lang="en-AU" dirty="0"/>
              <a:t>for the consumer when purchasing an intangible service is </a:t>
            </a:r>
            <a:r>
              <a:rPr lang="en-AU" i="1" dirty="0"/>
              <a:t>perceived risk</a:t>
            </a:r>
            <a:r>
              <a:rPr lang="en-AU" dirty="0"/>
              <a:t>, and so an important part of tourism marketing is managing perceptions of </a:t>
            </a:r>
            <a:r>
              <a:rPr lang="en-AU" dirty="0" smtClean="0"/>
              <a:t>risks:</a:t>
            </a:r>
          </a:p>
          <a:p>
            <a:endParaRPr lang="en-AU" dirty="0"/>
          </a:p>
          <a:p>
            <a:pPr lvl="1"/>
            <a:r>
              <a:rPr lang="en-AU" dirty="0" smtClean="0"/>
              <a:t>Financial risk</a:t>
            </a:r>
          </a:p>
          <a:p>
            <a:pPr lvl="1"/>
            <a:r>
              <a:rPr lang="en-AU" dirty="0" smtClean="0"/>
              <a:t>Performance risk</a:t>
            </a:r>
          </a:p>
          <a:p>
            <a:pPr lvl="1"/>
            <a:r>
              <a:rPr lang="en-AU" dirty="0" smtClean="0"/>
              <a:t>Physical risk</a:t>
            </a:r>
          </a:p>
          <a:p>
            <a:pPr lvl="1"/>
            <a:r>
              <a:rPr lang="en-AU" dirty="0" smtClean="0"/>
              <a:t>Psychological risk</a:t>
            </a:r>
          </a:p>
          <a:p>
            <a:pPr lvl="1"/>
            <a:endParaRPr lang="en-AU" dirty="0"/>
          </a:p>
          <a:p>
            <a:r>
              <a:rPr lang="en-AU" dirty="0" smtClean="0"/>
              <a:t>Remember, tourism activities are often </a:t>
            </a:r>
            <a:r>
              <a:rPr lang="en-AU" i="1" dirty="0" smtClean="0"/>
              <a:t>discretionary</a:t>
            </a:r>
            <a:r>
              <a:rPr lang="en-AU" dirty="0" smtClean="0"/>
              <a:t> spending  </a:t>
            </a:r>
            <a:endParaRPr lang="en-AU" dirty="0"/>
          </a:p>
        </p:txBody>
      </p:sp>
    </p:spTree>
    <p:extLst>
      <p:ext uri="{BB962C8B-B14F-4D97-AF65-F5344CB8AC3E}">
        <p14:creationId xmlns:p14="http://schemas.microsoft.com/office/powerpoint/2010/main" val="189426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altLang="en-US" b="1" dirty="0" smtClean="0"/>
              <a:t>Video link</a:t>
            </a:r>
          </a:p>
        </p:txBody>
      </p:sp>
      <p:sp>
        <p:nvSpPr>
          <p:cNvPr id="4099" name="Content Placeholder 2"/>
          <p:cNvSpPr>
            <a:spLocks noGrp="1"/>
          </p:cNvSpPr>
          <p:nvPr>
            <p:ph sz="half" idx="1"/>
          </p:nvPr>
        </p:nvSpPr>
        <p:spPr/>
        <p:txBody>
          <a:bodyPr/>
          <a:lstStyle/>
          <a:p>
            <a:pPr lvl="1"/>
            <a:endParaRPr lang="en-AU" altLang="en-US" dirty="0" smtClean="0"/>
          </a:p>
          <a:p>
            <a:pPr lvl="1"/>
            <a:endParaRPr lang="en-AU" altLang="en-US" dirty="0" smtClean="0"/>
          </a:p>
        </p:txBody>
      </p:sp>
      <p:sp>
        <p:nvSpPr>
          <p:cNvPr id="2" name="Content Placeholder 1"/>
          <p:cNvSpPr>
            <a:spLocks noGrp="1"/>
          </p:cNvSpPr>
          <p:nvPr>
            <p:ph sz="half" idx="2"/>
          </p:nvPr>
        </p:nvSpPr>
        <p:spPr>
          <a:xfrm>
            <a:off x="621102" y="1825625"/>
            <a:ext cx="10732698" cy="4351338"/>
          </a:xfrm>
        </p:spPr>
        <p:txBody>
          <a:bodyPr/>
          <a:lstStyle/>
          <a:p>
            <a:r>
              <a:rPr lang="en-AU" dirty="0">
                <a:hlinkClick r:id="rId2"/>
              </a:rPr>
              <a:t>https://</a:t>
            </a:r>
            <a:r>
              <a:rPr lang="en-AU" dirty="0" smtClean="0">
                <a:hlinkClick r:id="rId2"/>
              </a:rPr>
              <a:t>www.youtube.com/watch?v=qsgFCvb9G28</a:t>
            </a:r>
            <a:r>
              <a:rPr lang="en-AU" dirty="0" smtClean="0"/>
              <a:t> </a:t>
            </a:r>
            <a:endParaRPr lang="en-AU" dirty="0"/>
          </a:p>
        </p:txBody>
      </p:sp>
    </p:spTree>
    <p:extLst>
      <p:ext uri="{BB962C8B-B14F-4D97-AF65-F5344CB8AC3E}">
        <p14:creationId xmlns:p14="http://schemas.microsoft.com/office/powerpoint/2010/main" val="361003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1146</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 New Roman</vt:lpstr>
      <vt:lpstr>Office Theme</vt:lpstr>
      <vt:lpstr>Tourism Marketing for small businesses</vt:lpstr>
      <vt:lpstr>Chapter learning aims</vt:lpstr>
      <vt:lpstr>Key terms</vt:lpstr>
      <vt:lpstr>Tourism Marketing for Small Businesses</vt:lpstr>
      <vt:lpstr>A bridge between theory and practise</vt:lpstr>
      <vt:lpstr>Distinguishing characteristics of tourism services</vt:lpstr>
      <vt:lpstr>Intangibility, risk and the critical role of consumer perceptions</vt:lpstr>
      <vt:lpstr>Intangibility, risk and the critical role of consumer perceptions</vt:lpstr>
      <vt:lpstr>Video link</vt:lpstr>
      <vt:lpstr>Tourism Awards – reduce the risk of intangibility to consumers</vt:lpstr>
      <vt:lpstr>The role of people</vt:lpstr>
      <vt:lpstr>Activity 1.1 – A restaurant with no humans?</vt:lpstr>
      <vt:lpstr>Variability of service quality</vt:lpstr>
      <vt:lpstr>Perishability and seasonality</vt:lpstr>
      <vt:lpstr>The social stage setting</vt:lpstr>
      <vt:lpstr>The challenge of differentiating tourism services</vt:lpstr>
      <vt:lpstr>Substitutability</vt:lpstr>
      <vt:lpstr>Cooperating to compete</vt:lpstr>
      <vt:lpstr>Marketing orientation</vt:lpstr>
      <vt:lpstr>Discussion questions</vt:lpstr>
    </vt:vector>
  </TitlesOfParts>
  <Company>Queensland University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Marketing for small businesses</dc:title>
  <dc:creator>Steven Pike</dc:creator>
  <cp:lastModifiedBy>Steven Pike</cp:lastModifiedBy>
  <cp:revision>15</cp:revision>
  <dcterms:created xsi:type="dcterms:W3CDTF">2017-12-15T03:47:04Z</dcterms:created>
  <dcterms:modified xsi:type="dcterms:W3CDTF">2018-01-02T03:34:39Z</dcterms:modified>
</cp:coreProperties>
</file>